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8" r:id="rId5"/>
    <p:sldId id="316" r:id="rId6"/>
    <p:sldId id="317" r:id="rId7"/>
    <p:sldId id="318" r:id="rId8"/>
    <p:sldId id="324" r:id="rId9"/>
    <p:sldId id="325" r:id="rId10"/>
    <p:sldId id="326" r:id="rId11"/>
    <p:sldId id="321" r:id="rId12"/>
    <p:sldId id="315" r:id="rId13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" initials="m" lastIdx="1" clrIdx="0">
    <p:extLst>
      <p:ext uri="{19B8F6BF-5375-455C-9EA6-DF929625EA0E}">
        <p15:presenceInfo xmlns:p15="http://schemas.microsoft.com/office/powerpoint/2012/main" userId="Sam" providerId="None"/>
      </p:ext>
    </p:extLst>
  </p:cmAuthor>
  <p:cmAuthor id="2" name="Zain Ul Abideen" initials="ZUA" lastIdx="1" clrIdx="1">
    <p:extLst>
      <p:ext uri="{19B8F6BF-5375-455C-9EA6-DF929625EA0E}">
        <p15:presenceInfo xmlns:p15="http://schemas.microsoft.com/office/powerpoint/2012/main" userId="S::zainul@ttu.ee::9e6f9740-8295-42a8-b616-182a44fe51c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941"/>
    <a:srgbClr val="CD73D7"/>
    <a:srgbClr val="BF9271"/>
    <a:srgbClr val="D1675F"/>
    <a:srgbClr val="8190AF"/>
    <a:srgbClr val="AE72BE"/>
    <a:srgbClr val="B17F9C"/>
    <a:srgbClr val="D85858"/>
    <a:srgbClr val="B50B0B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608D07-5D40-4E78-BC22-E6C8672A6062}" v="28" dt="2026-02-02T12:10:53.6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77129" autoAdjust="0"/>
  </p:normalViewPr>
  <p:slideViewPr>
    <p:cSldViewPr snapToGrid="0">
      <p:cViewPr varScale="1">
        <p:scale>
          <a:sx n="93" d="100"/>
          <a:sy n="93" d="100"/>
        </p:scale>
        <p:origin x="1488" y="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1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rjeel Imtiaz" userId="7c3386fc-2d59-45b2-a28c-90741ce0c493" providerId="ADAL" clId="{6A98113E-D1A0-4826-8536-8B3FF8F1A61E}"/>
    <pc:docChg chg="custSel addSld delSld modSld">
      <pc:chgData name="Sharjeel Imtiaz" userId="7c3386fc-2d59-45b2-a28c-90741ce0c493" providerId="ADAL" clId="{6A98113E-D1A0-4826-8536-8B3FF8F1A61E}" dt="2026-02-02T12:15:35.429" v="98"/>
      <pc:docMkLst>
        <pc:docMk/>
      </pc:docMkLst>
      <pc:sldChg chg="modSp mod">
        <pc:chgData name="Sharjeel Imtiaz" userId="7c3386fc-2d59-45b2-a28c-90741ce0c493" providerId="ADAL" clId="{6A98113E-D1A0-4826-8536-8B3FF8F1A61E}" dt="2026-02-02T12:01:40.026" v="3" actId="20577"/>
        <pc:sldMkLst>
          <pc:docMk/>
          <pc:sldMk cId="2979326792" sldId="258"/>
        </pc:sldMkLst>
        <pc:spChg chg="mod">
          <ac:chgData name="Sharjeel Imtiaz" userId="7c3386fc-2d59-45b2-a28c-90741ce0c493" providerId="ADAL" clId="{6A98113E-D1A0-4826-8536-8B3FF8F1A61E}" dt="2026-02-02T12:01:40.026" v="3" actId="20577"/>
          <ac:spMkLst>
            <pc:docMk/>
            <pc:sldMk cId="2979326792" sldId="258"/>
            <ac:spMk id="11" creationId="{00000000-0000-0000-0000-000000000000}"/>
          </ac:spMkLst>
        </pc:spChg>
      </pc:sldChg>
      <pc:sldChg chg="addSp delSp modSp mod">
        <pc:chgData name="Sharjeel Imtiaz" userId="7c3386fc-2d59-45b2-a28c-90741ce0c493" providerId="ADAL" clId="{6A98113E-D1A0-4826-8536-8B3FF8F1A61E}" dt="2026-02-02T12:02:50.133" v="13"/>
        <pc:sldMkLst>
          <pc:docMk/>
          <pc:sldMk cId="3713294393" sldId="316"/>
        </pc:sldMkLst>
        <pc:spChg chg="mod">
          <ac:chgData name="Sharjeel Imtiaz" userId="7c3386fc-2d59-45b2-a28c-90741ce0c493" providerId="ADAL" clId="{6A98113E-D1A0-4826-8536-8B3FF8F1A61E}" dt="2026-02-02T12:01:45.993" v="5" actId="20577"/>
          <ac:spMkLst>
            <pc:docMk/>
            <pc:sldMk cId="3713294393" sldId="316"/>
            <ac:spMk id="2" creationId="{D51D8ED9-F034-AECE-69CA-F016C16E36B2}"/>
          </ac:spMkLst>
        </pc:spChg>
        <pc:spChg chg="mod">
          <ac:chgData name="Sharjeel Imtiaz" userId="7c3386fc-2d59-45b2-a28c-90741ce0c493" providerId="ADAL" clId="{6A98113E-D1A0-4826-8536-8B3FF8F1A61E}" dt="2026-02-02T12:02:19.405" v="11"/>
          <ac:spMkLst>
            <pc:docMk/>
            <pc:sldMk cId="3713294393" sldId="316"/>
            <ac:spMk id="4" creationId="{B29CA636-0F26-099B-54BE-8E723F3E0231}"/>
          </ac:spMkLst>
        </pc:spChg>
        <pc:spChg chg="add del mod">
          <ac:chgData name="Sharjeel Imtiaz" userId="7c3386fc-2d59-45b2-a28c-90741ce0c493" providerId="ADAL" clId="{6A98113E-D1A0-4826-8536-8B3FF8F1A61E}" dt="2026-02-02T12:02:50.133" v="13"/>
          <ac:spMkLst>
            <pc:docMk/>
            <pc:sldMk cId="3713294393" sldId="316"/>
            <ac:spMk id="6" creationId="{BE5C19A2-6924-9921-D25F-67D8D8F482BC}"/>
          </ac:spMkLst>
        </pc:spChg>
      </pc:sldChg>
      <pc:sldChg chg="addSp delSp modSp mod">
        <pc:chgData name="Sharjeel Imtiaz" userId="7c3386fc-2d59-45b2-a28c-90741ce0c493" providerId="ADAL" clId="{6A98113E-D1A0-4826-8536-8B3FF8F1A61E}" dt="2026-02-02T12:05:32.344" v="35" actId="1076"/>
        <pc:sldMkLst>
          <pc:docMk/>
          <pc:sldMk cId="2500382762" sldId="318"/>
        </pc:sldMkLst>
        <pc:spChg chg="mod">
          <ac:chgData name="Sharjeel Imtiaz" userId="7c3386fc-2d59-45b2-a28c-90741ce0c493" providerId="ADAL" clId="{6A98113E-D1A0-4826-8536-8B3FF8F1A61E}" dt="2026-02-02T12:05:10.219" v="28" actId="14100"/>
          <ac:spMkLst>
            <pc:docMk/>
            <pc:sldMk cId="2500382762" sldId="318"/>
            <ac:spMk id="4" creationId="{227281A4-CBCE-CA16-9454-25CA84ACC6C8}"/>
          </ac:spMkLst>
        </pc:spChg>
        <pc:spChg chg="add del mod">
          <ac:chgData name="Sharjeel Imtiaz" userId="7c3386fc-2d59-45b2-a28c-90741ce0c493" providerId="ADAL" clId="{6A98113E-D1A0-4826-8536-8B3FF8F1A61E}" dt="2026-02-02T12:05:11.306" v="31"/>
          <ac:spMkLst>
            <pc:docMk/>
            <pc:sldMk cId="2500382762" sldId="318"/>
            <ac:spMk id="11" creationId="{E229E4E7-1A17-65A3-6CF3-941D9750E6E4}"/>
          </ac:spMkLst>
        </pc:spChg>
        <pc:picChg chg="del">
          <ac:chgData name="Sharjeel Imtiaz" userId="7c3386fc-2d59-45b2-a28c-90741ce0c493" providerId="ADAL" clId="{6A98113E-D1A0-4826-8536-8B3FF8F1A61E}" dt="2026-02-02T12:05:11.305" v="29" actId="478"/>
          <ac:picMkLst>
            <pc:docMk/>
            <pc:sldMk cId="2500382762" sldId="318"/>
            <ac:picMk id="9" creationId="{3C67661E-B209-5D7F-D8E3-72C3F3962927}"/>
          </ac:picMkLst>
        </pc:picChg>
        <pc:picChg chg="add mod">
          <ac:chgData name="Sharjeel Imtiaz" userId="7c3386fc-2d59-45b2-a28c-90741ce0c493" providerId="ADAL" clId="{6A98113E-D1A0-4826-8536-8B3FF8F1A61E}" dt="2026-02-02T12:05:32.344" v="35" actId="1076"/>
          <ac:picMkLst>
            <pc:docMk/>
            <pc:sldMk cId="2500382762" sldId="318"/>
            <ac:picMk id="13" creationId="{745C3897-24F2-6D14-1AD3-1981981351FC}"/>
          </ac:picMkLst>
        </pc:picChg>
      </pc:sldChg>
      <pc:sldChg chg="del">
        <pc:chgData name="Sharjeel Imtiaz" userId="7c3386fc-2d59-45b2-a28c-90741ce0c493" providerId="ADAL" clId="{6A98113E-D1A0-4826-8536-8B3FF8F1A61E}" dt="2026-02-02T12:05:49.626" v="36" actId="47"/>
        <pc:sldMkLst>
          <pc:docMk/>
          <pc:sldMk cId="724921506" sldId="319"/>
        </pc:sldMkLst>
      </pc:sldChg>
      <pc:sldChg chg="addSp delSp modSp mod">
        <pc:chgData name="Sharjeel Imtiaz" userId="7c3386fc-2d59-45b2-a28c-90741ce0c493" providerId="ADAL" clId="{6A98113E-D1A0-4826-8536-8B3FF8F1A61E}" dt="2026-02-02T12:15:35.429" v="98"/>
        <pc:sldMkLst>
          <pc:docMk/>
          <pc:sldMk cId="1993138723" sldId="321"/>
        </pc:sldMkLst>
        <pc:spChg chg="mod">
          <ac:chgData name="Sharjeel Imtiaz" userId="7c3386fc-2d59-45b2-a28c-90741ce0c493" providerId="ADAL" clId="{6A98113E-D1A0-4826-8536-8B3FF8F1A61E}" dt="2026-02-02T12:11:00.537" v="96" actId="15"/>
          <ac:spMkLst>
            <pc:docMk/>
            <pc:sldMk cId="1993138723" sldId="321"/>
            <ac:spMk id="4" creationId="{F03E2AE9-8848-307B-484F-ABE72A3B76F7}"/>
          </ac:spMkLst>
        </pc:spChg>
        <pc:spChg chg="del">
          <ac:chgData name="Sharjeel Imtiaz" userId="7c3386fc-2d59-45b2-a28c-90741ce0c493" providerId="ADAL" clId="{6A98113E-D1A0-4826-8536-8B3FF8F1A61E}" dt="2026-02-02T12:00:40.156" v="1"/>
          <ac:spMkLst>
            <pc:docMk/>
            <pc:sldMk cId="1993138723" sldId="321"/>
            <ac:spMk id="5" creationId="{11764EB3-FA4B-0D7B-316C-36E9FBA2B233}"/>
          </ac:spMkLst>
        </pc:spChg>
        <pc:spChg chg="add del mod">
          <ac:chgData name="Sharjeel Imtiaz" userId="7c3386fc-2d59-45b2-a28c-90741ce0c493" providerId="ADAL" clId="{6A98113E-D1A0-4826-8536-8B3FF8F1A61E}" dt="2026-02-02T12:15:35.429" v="98"/>
          <ac:spMkLst>
            <pc:docMk/>
            <pc:sldMk cId="1993138723" sldId="321"/>
            <ac:spMk id="6" creationId="{09409783-B116-4257-3DBF-45D2E8EA0906}"/>
          </ac:spMkLst>
        </pc:spChg>
      </pc:sldChg>
      <pc:sldChg chg="del">
        <pc:chgData name="Sharjeel Imtiaz" userId="7c3386fc-2d59-45b2-a28c-90741ce0c493" providerId="ADAL" clId="{6A98113E-D1A0-4826-8536-8B3FF8F1A61E}" dt="2026-02-02T12:05:50.507" v="37" actId="47"/>
        <pc:sldMkLst>
          <pc:docMk/>
          <pc:sldMk cId="1217450743" sldId="322"/>
        </pc:sldMkLst>
      </pc:sldChg>
      <pc:sldChg chg="del">
        <pc:chgData name="Sharjeel Imtiaz" userId="7c3386fc-2d59-45b2-a28c-90741ce0c493" providerId="ADAL" clId="{6A98113E-D1A0-4826-8536-8B3FF8F1A61E}" dt="2026-02-02T12:07:17.854" v="45" actId="47"/>
        <pc:sldMkLst>
          <pc:docMk/>
          <pc:sldMk cId="3968274763" sldId="323"/>
        </pc:sldMkLst>
      </pc:sldChg>
      <pc:sldChg chg="modSp add mod">
        <pc:chgData name="Sharjeel Imtiaz" userId="7c3386fc-2d59-45b2-a28c-90741ce0c493" providerId="ADAL" clId="{6A98113E-D1A0-4826-8536-8B3FF8F1A61E}" dt="2026-02-02T12:06:21.090" v="42" actId="15"/>
        <pc:sldMkLst>
          <pc:docMk/>
          <pc:sldMk cId="2627091722" sldId="324"/>
        </pc:sldMkLst>
        <pc:spChg chg="mod">
          <ac:chgData name="Sharjeel Imtiaz" userId="7c3386fc-2d59-45b2-a28c-90741ce0c493" providerId="ADAL" clId="{6A98113E-D1A0-4826-8536-8B3FF8F1A61E}" dt="2026-02-02T12:06:03.275" v="39"/>
          <ac:spMkLst>
            <pc:docMk/>
            <pc:sldMk cId="2627091722" sldId="324"/>
            <ac:spMk id="2" creationId="{292F1941-B221-C622-F4A0-58A27AF9D7B2}"/>
          </ac:spMkLst>
        </pc:spChg>
        <pc:spChg chg="mod">
          <ac:chgData name="Sharjeel Imtiaz" userId="7c3386fc-2d59-45b2-a28c-90741ce0c493" providerId="ADAL" clId="{6A98113E-D1A0-4826-8536-8B3FF8F1A61E}" dt="2026-02-02T12:06:21.090" v="42" actId="15"/>
          <ac:spMkLst>
            <pc:docMk/>
            <pc:sldMk cId="2627091722" sldId="324"/>
            <ac:spMk id="4" creationId="{3222C36F-1DB9-F6E0-151D-5CFB785F221B}"/>
          </ac:spMkLst>
        </pc:spChg>
      </pc:sldChg>
      <pc:sldChg chg="addSp delSp modSp add mod">
        <pc:chgData name="Sharjeel Imtiaz" userId="7c3386fc-2d59-45b2-a28c-90741ce0c493" providerId="ADAL" clId="{6A98113E-D1A0-4826-8536-8B3FF8F1A61E}" dt="2026-02-02T12:09:02.875" v="80"/>
        <pc:sldMkLst>
          <pc:docMk/>
          <pc:sldMk cId="3547102925" sldId="325"/>
        </pc:sldMkLst>
        <pc:spChg chg="mod">
          <ac:chgData name="Sharjeel Imtiaz" userId="7c3386fc-2d59-45b2-a28c-90741ce0c493" providerId="ADAL" clId="{6A98113E-D1A0-4826-8536-8B3FF8F1A61E}" dt="2026-02-02T12:07:55.912" v="61" actId="20577"/>
          <ac:spMkLst>
            <pc:docMk/>
            <pc:sldMk cId="3547102925" sldId="325"/>
            <ac:spMk id="2" creationId="{25DC57BA-6DCD-130C-9FAF-78452D15083E}"/>
          </ac:spMkLst>
        </pc:spChg>
        <pc:spChg chg="mod">
          <ac:chgData name="Sharjeel Imtiaz" userId="7c3386fc-2d59-45b2-a28c-90741ce0c493" providerId="ADAL" clId="{6A98113E-D1A0-4826-8536-8B3FF8F1A61E}" dt="2026-02-02T12:08:55.372" v="78" actId="15"/>
          <ac:spMkLst>
            <pc:docMk/>
            <pc:sldMk cId="3547102925" sldId="325"/>
            <ac:spMk id="4" creationId="{0F69D75B-2CFA-BA15-D754-BF9EE0487102}"/>
          </ac:spMkLst>
        </pc:spChg>
        <pc:spChg chg="add del mod">
          <ac:chgData name="Sharjeel Imtiaz" userId="7c3386fc-2d59-45b2-a28c-90741ce0c493" providerId="ADAL" clId="{6A98113E-D1A0-4826-8536-8B3FF8F1A61E}" dt="2026-02-02T12:09:02.875" v="80"/>
          <ac:spMkLst>
            <pc:docMk/>
            <pc:sldMk cId="3547102925" sldId="325"/>
            <ac:spMk id="5" creationId="{BDAA138B-E580-E69F-8655-1A6C6CA8F468}"/>
          </ac:spMkLst>
        </pc:spChg>
      </pc:sldChg>
      <pc:sldChg chg="addSp delSp modSp add mod">
        <pc:chgData name="Sharjeel Imtiaz" userId="7c3386fc-2d59-45b2-a28c-90741ce0c493" providerId="ADAL" clId="{6A98113E-D1A0-4826-8536-8B3FF8F1A61E}" dt="2026-02-02T12:10:25.831" v="88" actId="1076"/>
        <pc:sldMkLst>
          <pc:docMk/>
          <pc:sldMk cId="2372626108" sldId="326"/>
        </pc:sldMkLst>
        <pc:spChg chg="mod">
          <ac:chgData name="Sharjeel Imtiaz" userId="7c3386fc-2d59-45b2-a28c-90741ce0c493" providerId="ADAL" clId="{6A98113E-D1A0-4826-8536-8B3FF8F1A61E}" dt="2026-02-02T12:09:53.566" v="83"/>
          <ac:spMkLst>
            <pc:docMk/>
            <pc:sldMk cId="2372626108" sldId="326"/>
            <ac:spMk id="2" creationId="{1BC674B4-E62E-6CCF-16B2-82FF5AF7DA67}"/>
          </ac:spMkLst>
        </pc:spChg>
        <pc:spChg chg="mod">
          <ac:chgData name="Sharjeel Imtiaz" userId="7c3386fc-2d59-45b2-a28c-90741ce0c493" providerId="ADAL" clId="{6A98113E-D1A0-4826-8536-8B3FF8F1A61E}" dt="2026-02-02T12:10:03.286" v="84"/>
          <ac:spMkLst>
            <pc:docMk/>
            <pc:sldMk cId="2372626108" sldId="326"/>
            <ac:spMk id="4" creationId="{F0DACE0E-155B-854B-FB76-D43709B06230}"/>
          </ac:spMkLst>
        </pc:spChg>
        <pc:picChg chg="add mod">
          <ac:chgData name="Sharjeel Imtiaz" userId="7c3386fc-2d59-45b2-a28c-90741ce0c493" providerId="ADAL" clId="{6A98113E-D1A0-4826-8536-8B3FF8F1A61E}" dt="2026-02-02T12:10:25.831" v="88" actId="1076"/>
          <ac:picMkLst>
            <pc:docMk/>
            <pc:sldMk cId="2372626108" sldId="326"/>
            <ac:picMk id="6" creationId="{3B8C8E07-136A-0A47-E973-28B9F8866726}"/>
          </ac:picMkLst>
        </pc:picChg>
        <pc:picChg chg="del">
          <ac:chgData name="Sharjeel Imtiaz" userId="7c3386fc-2d59-45b2-a28c-90741ce0c493" providerId="ADAL" clId="{6A98113E-D1A0-4826-8536-8B3FF8F1A61E}" dt="2026-02-02T12:09:18.981" v="81" actId="478"/>
          <ac:picMkLst>
            <pc:docMk/>
            <pc:sldMk cId="2372626108" sldId="326"/>
            <ac:picMk id="13" creationId="{3DD05081-1CCA-6CDE-98B8-DBECF831417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C3347A-0723-42AB-ADB1-5F7B505CEE0A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DFA09B0-A7A8-4BE7-A305-5872AB184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4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Started in </a:t>
            </a:r>
            <a:r>
              <a:rPr lang="en-US" dirty="0" err="1"/>
              <a:t>dec.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A09B0-A7A8-4BE7-A305-5872AB1845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39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09B0-A7A8-4BE7-A305-5872AB18451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37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95400" y="6356349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0074" y="6356349"/>
            <a:ext cx="2743200" cy="365125"/>
          </a:xfrm>
        </p:spPr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25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39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26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86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527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aslaid ar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" t="21094" r="-1" b="21589"/>
          <a:stretch/>
        </p:blipFill>
        <p:spPr>
          <a:xfrm>
            <a:off x="-15498" y="0"/>
            <a:ext cx="12207497" cy="4940618"/>
          </a:xfrm>
          <a:prstGeom prst="rect">
            <a:avLst/>
          </a:prstGeom>
        </p:spPr>
      </p:pic>
      <p:sp>
        <p:nvSpPr>
          <p:cNvPr id="8" name="Freeform 7"/>
          <p:cNvSpPr/>
          <p:nvPr userDrawn="1"/>
        </p:nvSpPr>
        <p:spPr>
          <a:xfrm>
            <a:off x="-1" y="3312687"/>
            <a:ext cx="12192000" cy="3545313"/>
          </a:xfrm>
          <a:custGeom>
            <a:avLst/>
            <a:gdLst>
              <a:gd name="connsiteX0" fmla="*/ 986101 w 12192000"/>
              <a:gd name="connsiteY0" fmla="*/ 0 h 3545313"/>
              <a:gd name="connsiteX1" fmla="*/ 12192000 w 12192000"/>
              <a:gd name="connsiteY1" fmla="*/ 0 h 3545313"/>
              <a:gd name="connsiteX2" fmla="*/ 12192000 w 12192000"/>
              <a:gd name="connsiteY2" fmla="*/ 510802 h 3545313"/>
              <a:gd name="connsiteX3" fmla="*/ 12192000 w 12192000"/>
              <a:gd name="connsiteY3" fmla="*/ 1543258 h 3545313"/>
              <a:gd name="connsiteX4" fmla="*/ 12192000 w 12192000"/>
              <a:gd name="connsiteY4" fmla="*/ 3545313 h 3545313"/>
              <a:gd name="connsiteX5" fmla="*/ 986101 w 12192000"/>
              <a:gd name="connsiteY5" fmla="*/ 3545313 h 3545313"/>
              <a:gd name="connsiteX6" fmla="*/ 475299 w 12192000"/>
              <a:gd name="connsiteY6" fmla="*/ 3545313 h 3545313"/>
              <a:gd name="connsiteX7" fmla="*/ 0 w 12192000"/>
              <a:gd name="connsiteY7" fmla="*/ 3545313 h 3545313"/>
              <a:gd name="connsiteX8" fmla="*/ 0 w 12192000"/>
              <a:gd name="connsiteY8" fmla="*/ 1543258 h 3545313"/>
              <a:gd name="connsiteX9" fmla="*/ 475299 w 12192000"/>
              <a:gd name="connsiteY9" fmla="*/ 1543258 h 3545313"/>
              <a:gd name="connsiteX10" fmla="*/ 475299 w 12192000"/>
              <a:gd name="connsiteY10" fmla="*/ 510802 h 3545313"/>
              <a:gd name="connsiteX11" fmla="*/ 986101 w 12192000"/>
              <a:gd name="connsiteY11" fmla="*/ 510802 h 3545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545313">
                <a:moveTo>
                  <a:pt x="986101" y="0"/>
                </a:moveTo>
                <a:lnTo>
                  <a:pt x="12192000" y="0"/>
                </a:lnTo>
                <a:lnTo>
                  <a:pt x="12192000" y="510802"/>
                </a:lnTo>
                <a:lnTo>
                  <a:pt x="12192000" y="1543258"/>
                </a:lnTo>
                <a:lnTo>
                  <a:pt x="12192000" y="3545313"/>
                </a:lnTo>
                <a:lnTo>
                  <a:pt x="986101" y="3545313"/>
                </a:lnTo>
                <a:lnTo>
                  <a:pt x="475299" y="3545313"/>
                </a:lnTo>
                <a:lnTo>
                  <a:pt x="0" y="3545313"/>
                </a:lnTo>
                <a:lnTo>
                  <a:pt x="0" y="1543258"/>
                </a:lnTo>
                <a:lnTo>
                  <a:pt x="475299" y="1543258"/>
                </a:lnTo>
                <a:lnTo>
                  <a:pt x="475299" y="510802"/>
                </a:lnTo>
                <a:lnTo>
                  <a:pt x="986101" y="5108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77555" y="1958640"/>
            <a:ext cx="2447645" cy="1370681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0" y="-9921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4915200"/>
            <a:ext cx="8892396" cy="8528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accent1"/>
                </a:solidFill>
                <a:latin typeface="Verdana" charset="0"/>
              </a:defRPr>
            </a:lvl1pPr>
          </a:lstStyle>
          <a:p>
            <a:pPr lvl="0"/>
            <a:r>
              <a:rPr lang="et-EE" dirty="0"/>
              <a:t>ON TWO LINES IF NECESSARY</a:t>
            </a:r>
          </a:p>
          <a:p>
            <a:pPr lvl="0"/>
            <a:endParaRPr lang="et-EE" dirty="0"/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5718593"/>
            <a:ext cx="4738535" cy="7787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aseline="0">
                <a:solidFill>
                  <a:schemeClr val="accent2"/>
                </a:solidFill>
                <a:latin typeface="Verdana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800" dirty="0" err="1"/>
              <a:t>First</a:t>
            </a:r>
            <a:r>
              <a:rPr lang="et-EE" sz="1800" dirty="0"/>
              <a:t> </a:t>
            </a:r>
            <a:r>
              <a:rPr lang="et-EE" sz="1800" dirty="0" err="1"/>
              <a:t>name</a:t>
            </a:r>
            <a:r>
              <a:rPr lang="et-EE" sz="1800" dirty="0"/>
              <a:t> Last </a:t>
            </a:r>
            <a:r>
              <a:rPr lang="et-EE" sz="1800" dirty="0" err="1"/>
              <a:t>name</a:t>
            </a:r>
            <a:br>
              <a:rPr lang="et-EE" sz="1800" dirty="0"/>
            </a:br>
            <a:r>
              <a:rPr lang="en-US" sz="1800" dirty="0"/>
              <a:t>Name of Faculty / Institute</a:t>
            </a:r>
            <a:endParaRPr lang="et-EE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Tallinn University of Technology</a:t>
            </a:r>
            <a:endParaRPr lang="et-EE" sz="1800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8656883" y="6226764"/>
            <a:ext cx="2674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t-EE" dirty="0">
                <a:solidFill>
                  <a:schemeClr val="accent2"/>
                </a:solidFill>
              </a:rPr>
              <a:t>DD.MM.YYYY</a:t>
            </a:r>
          </a:p>
          <a:p>
            <a:pPr algn="r"/>
            <a:endParaRPr lang="et-EE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4501530"/>
            <a:ext cx="8892396" cy="70485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accent3"/>
                </a:solidFill>
                <a:latin typeface="Verdana" charset="0"/>
              </a:defRPr>
            </a:lvl1pPr>
          </a:lstStyle>
          <a:p>
            <a:pPr lvl="0"/>
            <a:r>
              <a:rPr lang="et-EE" dirty="0"/>
              <a:t>PRESENTATION </a:t>
            </a:r>
            <a:r>
              <a:rPr lang="et-EE" dirty="0" err="1"/>
              <a:t>Title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911134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9532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348239"/>
            <a:ext cx="10515600" cy="4828724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6858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 marL="11430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 marL="16002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 marL="20574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399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08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5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3021"/>
          </a:xfrm>
          <a:prstGeom prst="rect">
            <a:avLst/>
          </a:prstGeom>
        </p:spPr>
        <p:txBody>
          <a:bodyPr/>
          <a:lstStyle>
            <a:lvl1pPr>
              <a:defRPr sz="2200" b="1" i="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508426"/>
            <a:ext cx="10515600" cy="46685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952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34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54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18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76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674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lt 3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5" t="19052" r="15651" b="26172"/>
          <a:stretch/>
        </p:blipFill>
        <p:spPr>
          <a:xfrm>
            <a:off x="155311" y="6039273"/>
            <a:ext cx="1085205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567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63" r:id="rId4"/>
    <p:sldLayoutId id="2147483652" r:id="rId5"/>
    <p:sldLayoutId id="2147483661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ti.ttu.ee/~spagliar/teaching/ias0630/lab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ti.ttu.ee/~spagliar/teaching/ias0630/labs/sample.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2" b="2574"/>
          <a:stretch/>
        </p:blipFill>
        <p:spPr>
          <a:xfrm flipH="1">
            <a:off x="1" y="2"/>
            <a:ext cx="12191998" cy="49011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/>
          <p:cNvGrpSpPr/>
          <p:nvPr/>
        </p:nvGrpSpPr>
        <p:grpSpPr>
          <a:xfrm>
            <a:off x="83126" y="1958640"/>
            <a:ext cx="12192000" cy="4947849"/>
            <a:chOff x="-1" y="1958640"/>
            <a:chExt cx="12192000" cy="4947849"/>
          </a:xfrm>
        </p:grpSpPr>
        <p:sp>
          <p:nvSpPr>
            <p:cNvPr id="10" name="Freeform 9"/>
            <p:cNvSpPr/>
            <p:nvPr/>
          </p:nvSpPr>
          <p:spPr>
            <a:xfrm>
              <a:off x="-1" y="3361176"/>
              <a:ext cx="12192000" cy="3545313"/>
            </a:xfrm>
            <a:custGeom>
              <a:avLst/>
              <a:gdLst>
                <a:gd name="connsiteX0" fmla="*/ 986101 w 12192000"/>
                <a:gd name="connsiteY0" fmla="*/ 0 h 3545313"/>
                <a:gd name="connsiteX1" fmla="*/ 12192000 w 12192000"/>
                <a:gd name="connsiteY1" fmla="*/ 0 h 3545313"/>
                <a:gd name="connsiteX2" fmla="*/ 12192000 w 12192000"/>
                <a:gd name="connsiteY2" fmla="*/ 510802 h 3545313"/>
                <a:gd name="connsiteX3" fmla="*/ 12192000 w 12192000"/>
                <a:gd name="connsiteY3" fmla="*/ 1543258 h 3545313"/>
                <a:gd name="connsiteX4" fmla="*/ 12192000 w 12192000"/>
                <a:gd name="connsiteY4" fmla="*/ 3545313 h 3545313"/>
                <a:gd name="connsiteX5" fmla="*/ 986101 w 12192000"/>
                <a:gd name="connsiteY5" fmla="*/ 3545313 h 3545313"/>
                <a:gd name="connsiteX6" fmla="*/ 475299 w 12192000"/>
                <a:gd name="connsiteY6" fmla="*/ 3545313 h 3545313"/>
                <a:gd name="connsiteX7" fmla="*/ 0 w 12192000"/>
                <a:gd name="connsiteY7" fmla="*/ 3545313 h 3545313"/>
                <a:gd name="connsiteX8" fmla="*/ 0 w 12192000"/>
                <a:gd name="connsiteY8" fmla="*/ 1543258 h 3545313"/>
                <a:gd name="connsiteX9" fmla="*/ 475299 w 12192000"/>
                <a:gd name="connsiteY9" fmla="*/ 1543258 h 3545313"/>
                <a:gd name="connsiteX10" fmla="*/ 475299 w 12192000"/>
                <a:gd name="connsiteY10" fmla="*/ 510802 h 3545313"/>
                <a:gd name="connsiteX11" fmla="*/ 986101 w 12192000"/>
                <a:gd name="connsiteY11" fmla="*/ 510802 h 35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3545313">
                  <a:moveTo>
                    <a:pt x="986101" y="0"/>
                  </a:moveTo>
                  <a:lnTo>
                    <a:pt x="12192000" y="0"/>
                  </a:lnTo>
                  <a:lnTo>
                    <a:pt x="12192000" y="510802"/>
                  </a:lnTo>
                  <a:lnTo>
                    <a:pt x="12192000" y="1543258"/>
                  </a:lnTo>
                  <a:lnTo>
                    <a:pt x="12192000" y="3545313"/>
                  </a:lnTo>
                  <a:lnTo>
                    <a:pt x="986101" y="3545313"/>
                  </a:lnTo>
                  <a:lnTo>
                    <a:pt x="475299" y="3545313"/>
                  </a:lnTo>
                  <a:lnTo>
                    <a:pt x="0" y="3545313"/>
                  </a:lnTo>
                  <a:lnTo>
                    <a:pt x="0" y="1543258"/>
                  </a:lnTo>
                  <a:lnTo>
                    <a:pt x="475299" y="1543258"/>
                  </a:lnTo>
                  <a:lnTo>
                    <a:pt x="475299" y="510802"/>
                  </a:lnTo>
                  <a:lnTo>
                    <a:pt x="986101" y="5108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7555" y="1958640"/>
              <a:ext cx="2447645" cy="1370681"/>
            </a:xfrm>
            <a:prstGeom prst="rect">
              <a:avLst/>
            </a:prstGeom>
          </p:spPr>
        </p:pic>
      </p:grpSp>
      <p:sp>
        <p:nvSpPr>
          <p:cNvPr id="11" name="Teksti kohatäide 4"/>
          <p:cNvSpPr>
            <a:spLocks noGrp="1"/>
          </p:cNvSpPr>
          <p:nvPr>
            <p:ph type="body" sz="quarter" idx="12"/>
          </p:nvPr>
        </p:nvSpPr>
        <p:spPr>
          <a:xfrm>
            <a:off x="1729946" y="3689466"/>
            <a:ext cx="9656970" cy="724471"/>
          </a:xfrm>
        </p:spPr>
        <p:txBody>
          <a:bodyPr/>
          <a:lstStyle/>
          <a:p>
            <a:pPr algn="ctr"/>
            <a:r>
              <a:rPr lang="en-US" sz="2800" dirty="0"/>
              <a:t>LAB 5 – Multi-Round Caesar Cipher</a:t>
            </a:r>
          </a:p>
          <a:p>
            <a:pPr algn="ctr"/>
            <a:r>
              <a:rPr lang="en-US" sz="2000" dirty="0">
                <a:solidFill>
                  <a:schemeClr val="accent3"/>
                </a:solidFill>
              </a:rPr>
              <a:t>IAS0630 Hardware Security SPRING, 2026.</a:t>
            </a:r>
            <a:endParaRPr lang="en-GB" sz="2000" dirty="0">
              <a:solidFill>
                <a:schemeClr val="accent3"/>
              </a:solidFill>
            </a:endParaRPr>
          </a:p>
        </p:txBody>
      </p:sp>
      <p:sp>
        <p:nvSpPr>
          <p:cNvPr id="14" name="Teksti kohatäide 5"/>
          <p:cNvSpPr>
            <a:spLocks noGrp="1"/>
          </p:cNvSpPr>
          <p:nvPr>
            <p:ph type="body" sz="quarter" idx="13"/>
          </p:nvPr>
        </p:nvSpPr>
        <p:spPr>
          <a:xfrm>
            <a:off x="221873" y="5450254"/>
            <a:ext cx="6848316" cy="113324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b="1" dirty="0">
                <a:solidFill>
                  <a:srgbClr val="332B60"/>
                </a:solidFill>
              </a:rPr>
              <a:t>Sharjeel Imtiaz</a:t>
            </a:r>
            <a:br>
              <a:rPr lang="en-GB" sz="1800" dirty="0">
                <a:solidFill>
                  <a:srgbClr val="332B60"/>
                </a:solidFill>
              </a:rPr>
            </a:br>
            <a:r>
              <a:rPr lang="en-GB" sz="1800" dirty="0">
                <a:solidFill>
                  <a:srgbClr val="332B60"/>
                </a:solidFill>
              </a:rPr>
              <a:t>Email: </a:t>
            </a:r>
            <a:r>
              <a:rPr lang="en-GB" sz="1800" b="1" kern="0" dirty="0">
                <a:solidFill>
                  <a:srgbClr val="0070C0"/>
                </a:solidFill>
              </a:rPr>
              <a:t>sharjeel.imtiaz@taltech.ee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solidFill>
                  <a:srgbClr val="332B60"/>
                </a:solidFill>
              </a:rPr>
              <a:t>Centre for Dependable Computing Systems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solidFill>
                  <a:srgbClr val="332B60"/>
                </a:solidFill>
              </a:rPr>
              <a:t>Dpt. of Computer Systems - School of IT</a:t>
            </a:r>
            <a:endParaRPr lang="et-EE" sz="1800" dirty="0">
              <a:solidFill>
                <a:srgbClr val="332B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rgbClr val="332B60"/>
                </a:solidFill>
              </a:rPr>
              <a:t>Tallinn University of Technology</a:t>
            </a:r>
            <a:endParaRPr lang="et-EE" sz="1800" dirty="0">
              <a:solidFill>
                <a:srgbClr val="332B60"/>
              </a:solidFill>
            </a:endParaRPr>
          </a:p>
        </p:txBody>
      </p:sp>
      <p:sp>
        <p:nvSpPr>
          <p:cNvPr id="8" name="Teksti kohatäide 5">
            <a:extLst>
              <a:ext uri="{FF2B5EF4-FFF2-40B4-BE49-F238E27FC236}">
                <a16:creationId xmlns:a16="http://schemas.microsoft.com/office/drawing/2014/main" id="{2BCC7CA7-8BAB-4D5B-AC3D-902411FE2C91}"/>
              </a:ext>
            </a:extLst>
          </p:cNvPr>
          <p:cNvSpPr txBox="1">
            <a:spLocks/>
          </p:cNvSpPr>
          <p:nvPr/>
        </p:nvSpPr>
        <p:spPr>
          <a:xfrm>
            <a:off x="5689323" y="5347817"/>
            <a:ext cx="6848316" cy="11332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kern="1200" baseline="0">
                <a:solidFill>
                  <a:schemeClr val="accent2"/>
                </a:solidFill>
                <a:latin typeface="Verdana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000"/>
              </a:spcBef>
            </a:pPr>
            <a:endParaRPr lang="et-EE" b="1" cap="all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326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D8ED9-F034-AECE-69CA-F016C16E3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Lab</a:t>
            </a:r>
            <a:r>
              <a:rPr lang="et-EE" dirty="0"/>
              <a:t> </a:t>
            </a:r>
            <a:r>
              <a:rPr lang="en-US" dirty="0"/>
              <a:t>5</a:t>
            </a:r>
            <a:r>
              <a:rPr lang="et-EE" dirty="0"/>
              <a:t> </a:t>
            </a:r>
            <a:r>
              <a:rPr lang="et-EE" dirty="0" err="1"/>
              <a:t>Overview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EB1D2F-1FAB-49C4-7912-72540E13DC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9CA636-0F26-099B-54BE-8E723F3E0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4638"/>
            <a:ext cx="10515600" cy="4828724"/>
          </a:xfrm>
        </p:spPr>
        <p:txBody>
          <a:bodyPr/>
          <a:lstStyle/>
          <a:p>
            <a:r>
              <a:rPr lang="et-EE" b="1" dirty="0" err="1"/>
              <a:t>Objectives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n-US" dirty="0"/>
              <a:t>Implement a multi-round Caesar-like cipher in Verilog</a:t>
            </a:r>
          </a:p>
          <a:p>
            <a:pPr lvl="1"/>
            <a:r>
              <a:rPr lang="en-US" dirty="0"/>
              <a:t>Use FSM-based control for multi-cycle computation</a:t>
            </a:r>
          </a:p>
          <a:p>
            <a:pPr lvl="1"/>
            <a:r>
              <a:rPr lang="en-US" dirty="0"/>
              <a:t>Understand key scheduling and round-based encryption</a:t>
            </a:r>
          </a:p>
          <a:p>
            <a:pPr lvl="1"/>
            <a:r>
              <a:rPr lang="en-US" dirty="0"/>
              <a:t>Verify encryption timing and correctness using simulation</a:t>
            </a:r>
          </a:p>
          <a:p>
            <a:r>
              <a:rPr lang="et-EE" b="1" dirty="0"/>
              <a:t>Tools </a:t>
            </a:r>
            <a:r>
              <a:rPr lang="et-EE" b="1" dirty="0" err="1"/>
              <a:t>Used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t-EE" dirty="0"/>
              <a:t>Linux Terminal</a:t>
            </a:r>
          </a:p>
          <a:p>
            <a:pPr lvl="1"/>
            <a:r>
              <a:rPr lang="et-EE" dirty="0" err="1"/>
              <a:t>Cadence</a:t>
            </a:r>
            <a:r>
              <a:rPr lang="et-EE" dirty="0"/>
              <a:t> </a:t>
            </a:r>
            <a:r>
              <a:rPr lang="et-EE" dirty="0" err="1"/>
              <a:t>Xcelium</a:t>
            </a:r>
            <a:r>
              <a:rPr lang="et-EE" dirty="0"/>
              <a:t> (</a:t>
            </a:r>
            <a:r>
              <a:rPr lang="et-EE" dirty="0" err="1"/>
              <a:t>xrun</a:t>
            </a:r>
            <a:r>
              <a:rPr lang="en-US" dirty="0"/>
              <a:t> </a:t>
            </a:r>
            <a:r>
              <a:rPr lang="et-EE" dirty="0"/>
              <a:t>-</a:t>
            </a:r>
            <a:r>
              <a:rPr lang="et-EE" dirty="0" err="1"/>
              <a:t>gui</a:t>
            </a:r>
            <a:r>
              <a:rPr lang="et-EE" dirty="0"/>
              <a:t>)</a:t>
            </a:r>
          </a:p>
          <a:p>
            <a:pPr lvl="1"/>
            <a:r>
              <a:rPr lang="et-EE" dirty="0" err="1"/>
              <a:t>Verilog</a:t>
            </a:r>
            <a:r>
              <a:rPr lang="et-EE" dirty="0"/>
              <a:t> HDL</a:t>
            </a:r>
            <a:endParaRPr lang="en-US" dirty="0"/>
          </a:p>
          <a:p>
            <a:r>
              <a:rPr lang="en-US" b="1" dirty="0"/>
              <a:t>Required Environment:</a:t>
            </a:r>
            <a:endParaRPr lang="en-US" dirty="0"/>
          </a:p>
          <a:p>
            <a:pPr lvl="1"/>
            <a:r>
              <a:rPr lang="en-US" dirty="0"/>
              <a:t>Linux OS (lab PCs are dual-boot)</a:t>
            </a:r>
          </a:p>
          <a:p>
            <a:pPr lvl="1"/>
            <a:r>
              <a:rPr lang="en-US" dirty="0" err="1"/>
              <a:t>TalTech</a:t>
            </a:r>
            <a:r>
              <a:rPr lang="en-US" dirty="0"/>
              <a:t> credentials for login</a:t>
            </a:r>
          </a:p>
          <a:p>
            <a:pPr lvl="1"/>
            <a:r>
              <a:rPr lang="en-US" dirty="0"/>
              <a:t>Terminal access</a:t>
            </a:r>
          </a:p>
          <a:p>
            <a:r>
              <a:rPr lang="en-US" b="1" dirty="0"/>
              <a:t>Important Notes:</a:t>
            </a:r>
            <a:endParaRPr lang="en-US" dirty="0"/>
          </a:p>
          <a:p>
            <a:pPr lvl="1"/>
            <a:r>
              <a:rPr lang="en-US" dirty="0"/>
              <a:t>If the machine boots into Windows, restart and select Linux</a:t>
            </a:r>
          </a:p>
          <a:p>
            <a:pPr lvl="1"/>
            <a:r>
              <a:rPr lang="en-US" dirty="0"/>
              <a:t>All work should be done inside your home directory</a:t>
            </a:r>
          </a:p>
          <a:p>
            <a:r>
              <a:rPr lang="en-US" dirty="0"/>
              <a:t>All Lab Files </a:t>
            </a:r>
          </a:p>
          <a:p>
            <a:pPr lvl="1"/>
            <a:r>
              <a:rPr lang="en-US" dirty="0">
                <a:hlinkClick r:id="rId2"/>
              </a:rPr>
              <a:t>Index of /~</a:t>
            </a:r>
            <a:r>
              <a:rPr lang="en-US" dirty="0" err="1">
                <a:hlinkClick r:id="rId2"/>
              </a:rPr>
              <a:t>spagliar</a:t>
            </a:r>
            <a:r>
              <a:rPr lang="en-US" dirty="0">
                <a:hlinkClick r:id="rId2"/>
              </a:rPr>
              <a:t>/teaching/ias0630/labs</a:t>
            </a:r>
            <a:endParaRPr lang="en-US" dirty="0"/>
          </a:p>
          <a:p>
            <a:endParaRPr lang="en-US" dirty="0"/>
          </a:p>
          <a:p>
            <a:endParaRPr lang="et-E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94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8D107-D8E1-6E40-D9DA-0E9BB3AC2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Linux Setup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F2281F-F7C9-31D4-1B84-6DC6AFD008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AF49AD-A01D-3E9F-99F2-5B7396A22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8109"/>
            <a:ext cx="10515600" cy="4828724"/>
          </a:xfrm>
        </p:spPr>
        <p:txBody>
          <a:bodyPr/>
          <a:lstStyle/>
          <a:p>
            <a:r>
              <a:rPr lang="en-US" dirty="0"/>
              <a:t>Open a terminal and type.</a:t>
            </a:r>
          </a:p>
          <a:p>
            <a:pPr lvl="1"/>
            <a:r>
              <a:rPr lang="en-US" dirty="0"/>
              <a:t> </a:t>
            </a:r>
            <a:r>
              <a:rPr lang="en-US" b="1" dirty="0"/>
              <a:t>cd ~</a:t>
            </a:r>
          </a:p>
          <a:p>
            <a:pPr lvl="1"/>
            <a:r>
              <a:rPr lang="en-US" b="1" dirty="0" err="1"/>
              <a:t>mkdir</a:t>
            </a:r>
            <a:r>
              <a:rPr lang="en-US" b="1" dirty="0"/>
              <a:t> work</a:t>
            </a:r>
          </a:p>
          <a:p>
            <a:pPr lvl="1"/>
            <a:r>
              <a:rPr lang="en-US" b="1" dirty="0"/>
              <a:t>cd work</a:t>
            </a:r>
          </a:p>
          <a:p>
            <a:r>
              <a:rPr lang="et-EE" b="1" dirty="0"/>
              <a:t>Load </a:t>
            </a:r>
            <a:r>
              <a:rPr lang="et-EE" b="1" dirty="0" err="1"/>
              <a:t>Cadence</a:t>
            </a:r>
            <a:r>
              <a:rPr lang="et-EE" b="1" dirty="0"/>
              <a:t> </a:t>
            </a:r>
            <a:r>
              <a:rPr lang="et-EE" b="1" dirty="0" err="1"/>
              <a:t>tools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en-US" dirty="0"/>
              <a:t>Type</a:t>
            </a:r>
            <a:r>
              <a:rPr lang="en-US" b="1" dirty="0"/>
              <a:t> Cad</a:t>
            </a:r>
          </a:p>
          <a:p>
            <a:pPr lvl="1"/>
            <a:r>
              <a:rPr lang="en-US" dirty="0"/>
              <a:t>Select option </a:t>
            </a:r>
            <a:r>
              <a:rPr lang="en-US" b="1" dirty="0"/>
              <a:t>1 – Cadence</a:t>
            </a:r>
            <a:endParaRPr lang="en-US" dirty="0"/>
          </a:p>
          <a:p>
            <a:r>
              <a:rPr lang="et-EE" b="1" dirty="0" err="1"/>
              <a:t>Download</a:t>
            </a:r>
            <a:r>
              <a:rPr lang="et-EE" b="1" dirty="0"/>
              <a:t> </a:t>
            </a:r>
            <a:r>
              <a:rPr lang="et-EE" b="1" dirty="0" err="1"/>
              <a:t>sample</a:t>
            </a:r>
            <a:r>
              <a:rPr lang="et-EE" b="1" dirty="0"/>
              <a:t> </a:t>
            </a:r>
            <a:r>
              <a:rPr lang="et-EE" b="1" dirty="0" err="1"/>
              <a:t>design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da-DK" dirty="0" err="1"/>
              <a:t>wget</a:t>
            </a:r>
            <a:r>
              <a:rPr lang="da-DK" dirty="0"/>
              <a:t> </a:t>
            </a:r>
            <a:r>
              <a:rPr lang="da-DK" dirty="0">
                <a:hlinkClick r:id="rId2"/>
              </a:rPr>
              <a:t>https://ati.ttu.ee/~spagliar/teaching/ias0630/labs/sample.v</a:t>
            </a:r>
            <a:endParaRPr lang="da-DK" dirty="0"/>
          </a:p>
          <a:p>
            <a:r>
              <a:rPr lang="et-EE" b="1" dirty="0" err="1"/>
              <a:t>Run</a:t>
            </a:r>
            <a:r>
              <a:rPr lang="et-EE" b="1" dirty="0"/>
              <a:t> </a:t>
            </a:r>
            <a:r>
              <a:rPr lang="et-EE" b="1" dirty="0" err="1"/>
              <a:t>simulation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da-DK" dirty="0" err="1"/>
              <a:t>xrun</a:t>
            </a:r>
            <a:r>
              <a:rPr lang="da-DK" dirty="0"/>
              <a:t> </a:t>
            </a:r>
            <a:r>
              <a:rPr lang="da-DK" dirty="0" err="1"/>
              <a:t>sample.v</a:t>
            </a:r>
            <a:endParaRPr lang="da-DK" dirty="0"/>
          </a:p>
          <a:p>
            <a:r>
              <a:rPr lang="et-EE" b="1" dirty="0" err="1"/>
              <a:t>Expected</a:t>
            </a:r>
            <a:r>
              <a:rPr lang="et-EE" b="1" dirty="0"/>
              <a:t> </a:t>
            </a:r>
            <a:r>
              <a:rPr lang="et-EE" b="1" dirty="0" err="1"/>
              <a:t>Output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da-DK" dirty="0"/>
              <a:t>IAS0630 FSM SAMPLE</a:t>
            </a:r>
          </a:p>
          <a:p>
            <a:pPr lvl="1"/>
            <a:r>
              <a:rPr lang="da-DK" dirty="0"/>
              <a:t>Simulation </a:t>
            </a:r>
            <a:r>
              <a:rPr lang="da-DK" dirty="0" err="1"/>
              <a:t>complete</a:t>
            </a:r>
            <a:r>
              <a:rPr lang="da-DK" dirty="0"/>
              <a:t> via finish.</a:t>
            </a:r>
          </a:p>
          <a:p>
            <a:r>
              <a:rPr lang="en-US" b="1" dirty="0"/>
              <a:t> Simulate</a:t>
            </a:r>
            <a:r>
              <a:rPr lang="et-EE" b="1" dirty="0"/>
              <a:t> </a:t>
            </a:r>
            <a:r>
              <a:rPr lang="et-EE" b="1" dirty="0" err="1"/>
              <a:t>with</a:t>
            </a:r>
            <a:r>
              <a:rPr lang="et-EE" b="1" dirty="0"/>
              <a:t> GUI:</a:t>
            </a:r>
            <a:endParaRPr lang="en-US" b="1" dirty="0"/>
          </a:p>
          <a:p>
            <a:pPr lvl="1"/>
            <a:r>
              <a:rPr lang="da-DK" dirty="0" err="1"/>
              <a:t>xrun</a:t>
            </a:r>
            <a:r>
              <a:rPr lang="da-DK" dirty="0"/>
              <a:t> -</a:t>
            </a:r>
            <a:r>
              <a:rPr lang="da-DK" dirty="0" err="1"/>
              <a:t>gui</a:t>
            </a:r>
            <a:r>
              <a:rPr lang="da-DK" dirty="0"/>
              <a:t> -</a:t>
            </a:r>
            <a:r>
              <a:rPr lang="da-DK" dirty="0" err="1"/>
              <a:t>debug</a:t>
            </a:r>
            <a:r>
              <a:rPr lang="da-DK" dirty="0"/>
              <a:t> </a:t>
            </a:r>
            <a:r>
              <a:rPr lang="da-DK" dirty="0" err="1"/>
              <a:t>sample.v</a:t>
            </a:r>
            <a:endParaRPr lang="da-DK" dirty="0"/>
          </a:p>
          <a:p>
            <a:r>
              <a:rPr lang="en-US" b="1" dirty="0"/>
              <a:t>You should observe:</a:t>
            </a:r>
            <a:endParaRPr lang="en-US" dirty="0"/>
          </a:p>
          <a:p>
            <a:pPr lvl="1"/>
            <a:r>
              <a:rPr lang="en-US" dirty="0"/>
              <a:t>A waveform window &amp;A counter counting from 32 down to 0</a:t>
            </a:r>
          </a:p>
          <a:p>
            <a:endParaRPr lang="da-DK" dirty="0"/>
          </a:p>
          <a:p>
            <a:pPr lvl="1"/>
            <a:endParaRPr lang="da-DK" b="1" dirty="0"/>
          </a:p>
          <a:p>
            <a:pPr lvl="1"/>
            <a:endParaRPr lang="da-DK" dirty="0"/>
          </a:p>
          <a:p>
            <a:endParaRPr lang="en-US" dirty="0"/>
          </a:p>
          <a:p>
            <a:pPr lvl="1"/>
            <a:endParaRPr lang="en-US" b="1" dirty="0"/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922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7E242-1DB4-1357-711E-CC8ED1DBB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 </a:t>
            </a:r>
            <a:r>
              <a:rPr lang="et-EE" dirty="0" err="1"/>
              <a:t>Lab</a:t>
            </a:r>
            <a:r>
              <a:rPr lang="et-EE" dirty="0"/>
              <a:t> </a:t>
            </a:r>
            <a:r>
              <a:rPr lang="et-EE" dirty="0" err="1"/>
              <a:t>Description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C1A7BC-FBA9-B147-7A9B-A8A4881DEA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7281A4-CBCE-CA16-9454-25CA84ACC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887"/>
            <a:ext cx="6847704" cy="5141076"/>
          </a:xfrm>
        </p:spPr>
        <p:txBody>
          <a:bodyPr/>
          <a:lstStyle/>
          <a:p>
            <a:r>
              <a:rPr lang="en-US" b="1" dirty="0"/>
              <a:t>Task:</a:t>
            </a:r>
          </a:p>
          <a:p>
            <a:pPr lvl="1"/>
            <a:r>
              <a:rPr lang="en-US" dirty="0"/>
              <a:t>Design a multi-round Caesar-like cipher that encrypts a fixed-length plaintext using a round-dependent key schedule.</a:t>
            </a:r>
          </a:p>
          <a:p>
            <a:r>
              <a:rPr lang="en-US" b="1" dirty="0"/>
              <a:t>Cipher Properties:</a:t>
            </a:r>
          </a:p>
          <a:p>
            <a:pPr lvl="1"/>
            <a:r>
              <a:rPr lang="en-US" dirty="0"/>
              <a:t>Number of rounds: 4 (fixed)</a:t>
            </a:r>
          </a:p>
          <a:p>
            <a:pPr lvl="1"/>
            <a:r>
              <a:rPr lang="en-US" dirty="0"/>
              <a:t>Plaintext length: 10 symbols</a:t>
            </a:r>
          </a:p>
          <a:p>
            <a:pPr lvl="1"/>
            <a:r>
              <a:rPr lang="en-US" dirty="0"/>
              <a:t>Each symbol width: 5 bits</a:t>
            </a:r>
          </a:p>
          <a:p>
            <a:pPr lvl="1"/>
            <a:r>
              <a:rPr lang="en-US" dirty="0"/>
              <a:t>Total plaintext width: 50 bits</a:t>
            </a:r>
          </a:p>
          <a:p>
            <a:pPr lvl="1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45C3897-24F2-6D14-1AD3-198198135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0847" y="365126"/>
            <a:ext cx="4055164" cy="562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382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C1C554-FD00-47F6-73DA-6C55D1DEB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F1941-B221-C622-F4A0-58A27AF9D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Key</a:t>
            </a:r>
            <a:r>
              <a:rPr lang="et-EE" dirty="0"/>
              <a:t> Schedule &amp; </a:t>
            </a:r>
            <a:r>
              <a:rPr lang="et-EE" dirty="0" err="1"/>
              <a:t>Inputs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B54C73-55AF-A245-5AE0-44897C9F72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22C36F-1DB9-F6E0-151D-5CFB785F2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887"/>
            <a:ext cx="6847704" cy="5141076"/>
          </a:xfrm>
        </p:spPr>
        <p:txBody>
          <a:bodyPr/>
          <a:lstStyle/>
          <a:p>
            <a:r>
              <a:rPr lang="en-US" b="1" dirty="0"/>
              <a:t>Key Schedule:</a:t>
            </a:r>
            <a:endParaRPr lang="en-US" dirty="0"/>
          </a:p>
          <a:p>
            <a:r>
              <a:rPr lang="en-US" dirty="0"/>
              <a:t>Key width: </a:t>
            </a:r>
            <a:r>
              <a:rPr lang="en-US" b="1" dirty="0"/>
              <a:t>20 bits</a:t>
            </a:r>
            <a:endParaRPr lang="en-US" dirty="0"/>
          </a:p>
          <a:p>
            <a:r>
              <a:rPr lang="en-US" dirty="0"/>
              <a:t>5 bits per round</a:t>
            </a:r>
          </a:p>
          <a:p>
            <a:pPr lvl="1"/>
            <a:r>
              <a:rPr lang="en-US" dirty="0"/>
              <a:t>key[4:0] → Round 1 shift</a:t>
            </a:r>
          </a:p>
          <a:p>
            <a:pPr lvl="1"/>
            <a:r>
              <a:rPr lang="en-US" dirty="0"/>
              <a:t>key[9:5] → Round 2 shift</a:t>
            </a:r>
          </a:p>
          <a:p>
            <a:pPr lvl="1"/>
            <a:r>
              <a:rPr lang="en-US" dirty="0"/>
              <a:t>key[14:10] → Round 3 shift</a:t>
            </a:r>
          </a:p>
          <a:p>
            <a:pPr lvl="1"/>
            <a:r>
              <a:rPr lang="en-US" dirty="0"/>
              <a:t>key[19:15] → Round 4 shift</a:t>
            </a:r>
          </a:p>
          <a:p>
            <a:r>
              <a:rPr lang="en-US" b="1" dirty="0"/>
              <a:t>Inputs:</a:t>
            </a:r>
            <a:endParaRPr lang="en-US" dirty="0"/>
          </a:p>
          <a:p>
            <a:pPr lvl="1"/>
            <a:r>
              <a:rPr lang="en-US" dirty="0" err="1"/>
              <a:t>clk</a:t>
            </a:r>
            <a:r>
              <a:rPr lang="en-US" dirty="0"/>
              <a:t> – system clock</a:t>
            </a:r>
          </a:p>
          <a:p>
            <a:pPr lvl="1"/>
            <a:r>
              <a:rPr lang="en-US" dirty="0" err="1"/>
              <a:t>rst_n</a:t>
            </a:r>
            <a:r>
              <a:rPr lang="en-US" dirty="0"/>
              <a:t> – asynchronous active-low reset</a:t>
            </a:r>
          </a:p>
          <a:p>
            <a:pPr lvl="1"/>
            <a:r>
              <a:rPr lang="en-US" dirty="0" err="1"/>
              <a:t>ld</a:t>
            </a:r>
            <a:r>
              <a:rPr lang="en-US" dirty="0"/>
              <a:t> – indicates inputs are ready to be loaded</a:t>
            </a:r>
          </a:p>
          <a:p>
            <a:pPr lvl="1"/>
            <a:r>
              <a:rPr lang="en-US" dirty="0"/>
              <a:t>key – round key schedule</a:t>
            </a:r>
          </a:p>
          <a:p>
            <a:pPr lvl="1"/>
            <a:r>
              <a:rPr lang="en-US" dirty="0"/>
              <a:t>plaintext – input text</a:t>
            </a:r>
          </a:p>
          <a:p>
            <a:r>
              <a:rPr lang="en-US" b="1" dirty="0"/>
              <a:t>Outputs:</a:t>
            </a:r>
            <a:endParaRPr lang="en-US" dirty="0"/>
          </a:p>
          <a:p>
            <a:pPr lvl="1"/>
            <a:r>
              <a:rPr lang="en-US" dirty="0"/>
              <a:t>ciphertext – encrypted output</a:t>
            </a:r>
          </a:p>
          <a:p>
            <a:pPr lvl="1"/>
            <a:r>
              <a:rPr lang="en-US" dirty="0"/>
              <a:t>done – asserted for </a:t>
            </a:r>
            <a:r>
              <a:rPr lang="en-US" b="1" dirty="0"/>
              <a:t>one clock cycle only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BB9A986-27BC-5A4C-359F-252E173E4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0847" y="365126"/>
            <a:ext cx="4055164" cy="562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091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CF2A82-892D-E85E-01B0-1D56FF767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C57BA-6DCD-130C-9FAF-78452D15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Functional</a:t>
            </a:r>
            <a:r>
              <a:rPr lang="en-US" dirty="0"/>
              <a:t>,</a:t>
            </a:r>
            <a:r>
              <a:rPr lang="et-EE" dirty="0"/>
              <a:t> </a:t>
            </a:r>
            <a:r>
              <a:rPr lang="et-EE" dirty="0" err="1"/>
              <a:t>Timing</a:t>
            </a:r>
            <a:r>
              <a:rPr lang="et-EE" dirty="0"/>
              <a:t> </a:t>
            </a:r>
            <a:r>
              <a:rPr lang="et-EE" dirty="0" err="1"/>
              <a:t>Constraints</a:t>
            </a:r>
            <a:r>
              <a:rPr lang="en-US" dirty="0"/>
              <a:t> &amp; </a:t>
            </a:r>
            <a:r>
              <a:rPr lang="en-US" dirty="0" err="1"/>
              <a:t>Guidlines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9B9DE1-AD78-0332-24E5-E10C32403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69D75B-2CFA-BA15-D754-BF9EE0487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887"/>
            <a:ext cx="6847704" cy="5141076"/>
          </a:xfrm>
        </p:spPr>
        <p:txBody>
          <a:bodyPr/>
          <a:lstStyle/>
          <a:p>
            <a:r>
              <a:rPr lang="en-US" dirty="0"/>
              <a:t>Must use an FSM (refer to Lab 3)</a:t>
            </a:r>
          </a:p>
          <a:p>
            <a:r>
              <a:rPr lang="en-US" dirty="0"/>
              <a:t>Entire computation (from </a:t>
            </a:r>
            <a:r>
              <a:rPr lang="en-US" dirty="0" err="1"/>
              <a:t>ld</a:t>
            </a:r>
            <a:r>
              <a:rPr lang="en-US" dirty="0"/>
              <a:t> to done) takes exactly 5 clock cycles</a:t>
            </a:r>
          </a:p>
          <a:p>
            <a:r>
              <a:rPr lang="en-US" dirty="0"/>
              <a:t>Inputs must be stored internally when </a:t>
            </a:r>
            <a:r>
              <a:rPr lang="en-US" dirty="0" err="1"/>
              <a:t>ld</a:t>
            </a:r>
            <a:r>
              <a:rPr lang="en-US" dirty="0"/>
              <a:t> = 1</a:t>
            </a:r>
          </a:p>
          <a:p>
            <a:r>
              <a:rPr lang="en-US" dirty="0"/>
              <a:t>done must be asserted for one cycle only</a:t>
            </a:r>
          </a:p>
          <a:p>
            <a:r>
              <a:rPr lang="en-US" dirty="0"/>
              <a:t>After being done,</a:t>
            </a:r>
            <a:r>
              <a:rPr lang="en-US" b="1" dirty="0"/>
              <a:t> </a:t>
            </a:r>
            <a:r>
              <a:rPr lang="en-US" dirty="0"/>
              <a:t>the design must be ready for new data</a:t>
            </a:r>
          </a:p>
          <a:p>
            <a:r>
              <a:rPr lang="en-US" b="1" dirty="0"/>
              <a:t>Suggested FSM States:</a:t>
            </a:r>
            <a:endParaRPr lang="en-US" dirty="0"/>
          </a:p>
          <a:p>
            <a:pPr lvl="1"/>
            <a:r>
              <a:rPr lang="en-US" dirty="0"/>
              <a:t>IDLE – wait for </a:t>
            </a:r>
            <a:r>
              <a:rPr lang="en-US" dirty="0" err="1"/>
              <a:t>ld</a:t>
            </a:r>
            <a:endParaRPr lang="en-US" dirty="0"/>
          </a:p>
          <a:p>
            <a:pPr lvl="1"/>
            <a:r>
              <a:rPr lang="en-US" dirty="0"/>
              <a:t>LOAD – store plaintext and key</a:t>
            </a:r>
          </a:p>
          <a:p>
            <a:pPr lvl="1"/>
            <a:r>
              <a:rPr lang="en-US" dirty="0"/>
              <a:t>ROUND – perform 4 Caesar rounds</a:t>
            </a:r>
          </a:p>
          <a:p>
            <a:pPr lvl="1"/>
            <a:r>
              <a:rPr lang="en-US" dirty="0"/>
              <a:t>DONE – assert done for one cycle</a:t>
            </a:r>
          </a:p>
          <a:p>
            <a:r>
              <a:rPr lang="en-US" b="1" dirty="0"/>
              <a:t>Implementation Rules:</a:t>
            </a:r>
            <a:endParaRPr lang="en-US" dirty="0"/>
          </a:p>
          <a:p>
            <a:pPr lvl="1"/>
            <a:r>
              <a:rPr lang="en-US" dirty="0"/>
              <a:t>Use </a:t>
            </a:r>
            <a:r>
              <a:rPr lang="en-US" b="1" dirty="0"/>
              <a:t>2-always FSM template</a:t>
            </a:r>
            <a:endParaRPr lang="en-US" dirty="0"/>
          </a:p>
          <a:p>
            <a:pPr lvl="2"/>
            <a:r>
              <a:rPr lang="en-US" dirty="0"/>
              <a:t>Sequential block for state and registers</a:t>
            </a:r>
          </a:p>
          <a:p>
            <a:pPr lvl="2"/>
            <a:r>
              <a:rPr lang="en-US" dirty="0"/>
              <a:t>Combinational block for next-state logic</a:t>
            </a:r>
          </a:p>
          <a:p>
            <a:pPr lvl="1"/>
            <a:r>
              <a:rPr lang="en-US" dirty="0"/>
              <a:t>Cipher shifts are applied </a:t>
            </a:r>
            <a:r>
              <a:rPr lang="en-US" b="1" dirty="0"/>
              <a:t>round-by-round</a:t>
            </a: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2CC640-197E-0AEA-5F01-98600AF47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0847" y="365126"/>
            <a:ext cx="4055164" cy="562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102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77516B-C2D2-DF7B-C7E3-D0731EE670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674B4-E62E-6CCF-16B2-82FF5AF7D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Verification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4A44D4-065C-6739-267B-53023772F2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DACE0E-155B-854B-FB76-D43709B06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887"/>
            <a:ext cx="10515600" cy="5141076"/>
          </a:xfrm>
        </p:spPr>
        <p:txBody>
          <a:bodyPr/>
          <a:lstStyle/>
          <a:p>
            <a:r>
              <a:rPr lang="en-US" dirty="0"/>
              <a:t>Expected waveform is provided</a:t>
            </a:r>
          </a:p>
          <a:p>
            <a:r>
              <a:rPr lang="en-US" dirty="0"/>
              <a:t>Use </a:t>
            </a:r>
            <a:r>
              <a:rPr lang="en-US" b="1" dirty="0" err="1"/>
              <a:t>Xcelium</a:t>
            </a:r>
            <a:r>
              <a:rPr lang="en-US" b="1" dirty="0"/>
              <a:t> GUI</a:t>
            </a:r>
            <a:r>
              <a:rPr lang="en-US" dirty="0"/>
              <a:t> to observe:</a:t>
            </a:r>
          </a:p>
          <a:p>
            <a:pPr lvl="1"/>
            <a:r>
              <a:rPr lang="en-US" dirty="0"/>
              <a:t>FSM state transitions</a:t>
            </a:r>
          </a:p>
          <a:p>
            <a:pPr lvl="1"/>
            <a:r>
              <a:rPr lang="en-US" dirty="0"/>
              <a:t>Round counter</a:t>
            </a:r>
          </a:p>
          <a:p>
            <a:pPr lvl="1"/>
            <a:r>
              <a:rPr lang="en-US" dirty="0"/>
              <a:t>Ciphertext updates</a:t>
            </a:r>
          </a:p>
          <a:p>
            <a:pPr lvl="1"/>
            <a:r>
              <a:rPr lang="en-US" dirty="0"/>
              <a:t>done pulse timing</a:t>
            </a:r>
          </a:p>
          <a:p>
            <a:r>
              <a:rPr lang="en-US" dirty="0"/>
              <a:t>Refer to </a:t>
            </a:r>
            <a:r>
              <a:rPr lang="en-US" b="1" dirty="0"/>
              <a:t>lab5_tb.v</a:t>
            </a:r>
            <a:r>
              <a:rPr lang="en-US" dirty="0"/>
              <a:t> to understand stimulus behavior and timing.</a:t>
            </a:r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8C8E07-136A-0A47-E973-28B9F88667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307" y="3606425"/>
            <a:ext cx="11719386" cy="122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626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C757D-9BC8-F7AA-1237-D3ECD466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Deliverables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821DCE-8154-4374-7942-BFBBA3D28F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3E2AE9-8848-307B-484F-ABE72A3B7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Submit a zip file named:</a:t>
            </a:r>
          </a:p>
          <a:p>
            <a:pPr lvl="1"/>
            <a:r>
              <a:rPr lang="en-US" dirty="0"/>
              <a:t>Lab5_StudentID.zip</a:t>
            </a:r>
          </a:p>
          <a:p>
            <a:r>
              <a:rPr lang="en-US" b="1" dirty="0"/>
              <a:t>Zip file should contain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Verilog module file (lab5.v)</a:t>
            </a:r>
          </a:p>
          <a:p>
            <a:pPr lvl="1"/>
            <a:r>
              <a:rPr lang="en-US" dirty="0"/>
              <a:t>Screenshot of successful simulation</a:t>
            </a:r>
          </a:p>
          <a:p>
            <a:pPr lvl="1"/>
            <a:r>
              <a:rPr lang="en-US" dirty="0"/>
              <a:t>Waveform screenshot showing:</a:t>
            </a:r>
          </a:p>
          <a:p>
            <a:pPr lvl="2"/>
            <a:r>
              <a:rPr lang="en-US" dirty="0" err="1"/>
              <a:t>ld</a:t>
            </a:r>
            <a:r>
              <a:rPr lang="en-US" dirty="0"/>
              <a:t>, ciphertext, done</a:t>
            </a:r>
          </a:p>
          <a:p>
            <a:pPr lvl="1"/>
            <a:r>
              <a:rPr lang="en-US" dirty="0"/>
              <a:t>Brief explanation of:</a:t>
            </a:r>
          </a:p>
          <a:p>
            <a:pPr lvl="2"/>
            <a:r>
              <a:rPr lang="en-US" dirty="0"/>
              <a:t>FSM operation</a:t>
            </a:r>
          </a:p>
          <a:p>
            <a:pPr lvl="2"/>
            <a:r>
              <a:rPr lang="en-US" dirty="0"/>
              <a:t>Round-based encryption flow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38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961163-6AA3-4A9F-A525-B4B23ECD50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039879-B208-4F39-B0EF-9DA1853407F3}"/>
              </a:ext>
            </a:extLst>
          </p:cNvPr>
          <p:cNvSpPr txBox="1"/>
          <p:nvPr/>
        </p:nvSpPr>
        <p:spPr>
          <a:xfrm>
            <a:off x="4352514" y="2967335"/>
            <a:ext cx="3486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solidFill>
                  <a:schemeClr val="tx1"/>
                </a:solidFill>
              </a:rPr>
              <a:t>Thank you!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E88BCBE-05EC-4691-8A1B-8484A5B1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953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252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FD3407112A2644AAB9E5EF5A51D0AC" ma:contentTypeVersion="14" ma:contentTypeDescription="Create a new document." ma:contentTypeScope="" ma:versionID="b68b3dfd769fa85a9901d819bd9b34d4">
  <xsd:schema xmlns:xsd="http://www.w3.org/2001/XMLSchema" xmlns:xs="http://www.w3.org/2001/XMLSchema" xmlns:p="http://schemas.microsoft.com/office/2006/metadata/properties" xmlns:ns3="dc002012-cf63-4f1b-99f8-3575717a53b9" xmlns:ns4="6277377a-1be1-4b28-be60-01485481eb42" targetNamespace="http://schemas.microsoft.com/office/2006/metadata/properties" ma:root="true" ma:fieldsID="cb155574c551694458ad97db578f32a4" ns3:_="" ns4:_="">
    <xsd:import namespace="dc002012-cf63-4f1b-99f8-3575717a53b9"/>
    <xsd:import namespace="6277377a-1be1-4b28-be60-01485481eb42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002012-cf63-4f1b-99f8-3575717a53b9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16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7377a-1be1-4b28-be60-01485481eb42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c002012-cf63-4f1b-99f8-3575717a53b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DCD98E-E9E8-4486-86AA-F89B5000FD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002012-cf63-4f1b-99f8-3575717a53b9"/>
    <ds:schemaRef ds:uri="6277377a-1be1-4b28-be60-01485481eb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76F0EEE-99DF-4341-9ABC-06ECC8482100}">
  <ds:schemaRefs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6277377a-1be1-4b28-be60-01485481eb42"/>
    <ds:schemaRef ds:uri="dc002012-cf63-4f1b-99f8-3575717a53b9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6CF8F20-B80A-4FD6-8907-1DF1D2A2BE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48613</TotalTime>
  <Words>589</Words>
  <Application>Microsoft Office PowerPoint</Application>
  <PresentationFormat>Widescreen</PresentationFormat>
  <Paragraphs>123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Verdana</vt:lpstr>
      <vt:lpstr>Wingdings</vt:lpstr>
      <vt:lpstr>Office Theme</vt:lpstr>
      <vt:lpstr>PowerPoint Presentation</vt:lpstr>
      <vt:lpstr>Lab 5 Overview</vt:lpstr>
      <vt:lpstr>Basic Linux Setup</vt:lpstr>
      <vt:lpstr> Lab Description</vt:lpstr>
      <vt:lpstr>Key Schedule &amp; Inputs</vt:lpstr>
      <vt:lpstr>Functional, Timing Constraints &amp; Guidlines</vt:lpstr>
      <vt:lpstr>Verification</vt:lpstr>
      <vt:lpstr>Deliverables</vt:lpstr>
      <vt:lpstr>PowerPoint Presentation</vt:lpstr>
    </vt:vector>
  </TitlesOfParts>
  <Company>Tallinn University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Samuel Pagliarini</dc:creator>
  <cp:lastModifiedBy>Sharjeel Imtiaz</cp:lastModifiedBy>
  <cp:revision>443</cp:revision>
  <dcterms:created xsi:type="dcterms:W3CDTF">2019-11-21T08:16:41Z</dcterms:created>
  <dcterms:modified xsi:type="dcterms:W3CDTF">2026-02-02T12:15:37Z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0x01010082FD3407112A2644AAB9E5EF5A51D0AC</vt:lpwstr>
  </property>
</Properties>
</file>